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5" r:id="rId7"/>
    <p:sldId id="261" r:id="rId8"/>
    <p:sldId id="267" r:id="rId9"/>
    <p:sldId id="262" r:id="rId10"/>
    <p:sldId id="263" r:id="rId11"/>
    <p:sldId id="264" r:id="rId12"/>
    <p:sldId id="266" r:id="rId13"/>
    <p:sldId id="268" r:id="rId14"/>
    <p:sldId id="269" r:id="rId15"/>
    <p:sldId id="272" r:id="rId16"/>
    <p:sldId id="270" r:id="rId17"/>
    <p:sldId id="271"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523981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69344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661066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19C6E7DD-3B71-4EC3-BE08-0698C2B91BBE}" type="datetimeFigureOut">
              <a:rPr lang="pt-BR" smtClean="0"/>
              <a:t>05/07/2020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498989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19C6E7DD-3B71-4EC3-BE08-0698C2B91BBE}" type="datetimeFigureOut">
              <a:rPr lang="pt-BR" smtClean="0"/>
              <a:t>05/07/2020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2849134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19C6E7DD-3B71-4EC3-BE08-0698C2B91BBE}" type="datetimeFigureOut">
              <a:rPr lang="pt-BR" smtClean="0"/>
              <a:t>05/07/2020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2749409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9C6E7DD-3B71-4EC3-BE08-0698C2B91BBE}" type="datetimeFigureOut">
              <a:rPr lang="pt-BR" smtClean="0"/>
              <a:t>05/07/2020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1045723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19C6E7DD-3B71-4EC3-BE08-0698C2B91BBE}" type="datetimeFigureOut">
              <a:rPr lang="pt-BR" smtClean="0"/>
              <a:t>05/07/2020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37694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19C6E7DD-3B71-4EC3-BE08-0698C2B91BBE}" type="datetimeFigureOut">
              <a:rPr lang="pt-BR" smtClean="0"/>
              <a:t>05/07/2020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1446938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708405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BA955AC-55D5-459A-8780-C2E5367986CD}" type="slidenum">
              <a:rPr lang="pt-BR" smtClean="0"/>
              <a:t>‹nº›</a:t>
            </a:fld>
            <a:endParaRPr lang="pt-BR"/>
          </a:p>
        </p:txBody>
      </p:sp>
    </p:spTree>
    <p:extLst>
      <p:ext uri="{BB962C8B-B14F-4D97-AF65-F5344CB8AC3E}">
        <p14:creationId xmlns:p14="http://schemas.microsoft.com/office/powerpoint/2010/main" val="3368046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6E7DD-3B71-4EC3-BE08-0698C2B91BBE}" type="datetimeFigureOut">
              <a:rPr lang="pt-BR" smtClean="0"/>
              <a:t>05/07/2020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A955AC-55D5-459A-8780-C2E5367986CD}" type="slidenum">
              <a:rPr lang="pt-BR" smtClean="0"/>
              <a:t>‹nº›</a:t>
            </a:fld>
            <a:endParaRPr lang="pt-BR"/>
          </a:p>
        </p:txBody>
      </p:sp>
    </p:spTree>
    <p:extLst>
      <p:ext uri="{BB962C8B-B14F-4D97-AF65-F5344CB8AC3E}">
        <p14:creationId xmlns:p14="http://schemas.microsoft.com/office/powerpoint/2010/main" val="354604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mtClean="0"/>
              <a:t>EEME- 8</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3465680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Conhecimentos de placas para se fazer a Manutenção</a:t>
            </a:r>
            <a:endParaRPr lang="pt-BR" b="1" dirty="0"/>
          </a:p>
        </p:txBody>
      </p:sp>
      <p:sp>
        <p:nvSpPr>
          <p:cNvPr id="3" name="Espaço Reservado para Conteúdo 2"/>
          <p:cNvSpPr>
            <a:spLocks noGrp="1"/>
          </p:cNvSpPr>
          <p:nvPr>
            <p:ph idx="1"/>
          </p:nvPr>
        </p:nvSpPr>
        <p:spPr/>
        <p:txBody>
          <a:bodyPr>
            <a:normAutofit fontScale="85000" lnSpcReduction="10000"/>
          </a:bodyPr>
          <a:lstStyle/>
          <a:p>
            <a:r>
              <a:rPr lang="pt-BR" dirty="0" smtClean="0"/>
              <a:t>A </a:t>
            </a:r>
            <a:r>
              <a:rPr lang="pt-BR" dirty="0" err="1" smtClean="0"/>
              <a:t>RoHS</a:t>
            </a:r>
            <a:r>
              <a:rPr lang="pt-BR" dirty="0" smtClean="0"/>
              <a:t>( </a:t>
            </a:r>
            <a:r>
              <a:rPr lang="pt-BR" dirty="0" err="1" smtClean="0"/>
              <a:t>Restriction</a:t>
            </a:r>
            <a:r>
              <a:rPr lang="pt-BR" dirty="0" smtClean="0"/>
              <a:t> </a:t>
            </a:r>
            <a:r>
              <a:rPr lang="pt-BR" dirty="0" err="1" smtClean="0"/>
              <a:t>of</a:t>
            </a:r>
            <a:r>
              <a:rPr lang="pt-BR" dirty="0" smtClean="0"/>
              <a:t> </a:t>
            </a:r>
            <a:r>
              <a:rPr lang="pt-BR" dirty="0" err="1" smtClean="0"/>
              <a:t>Hazardous</a:t>
            </a:r>
            <a:r>
              <a:rPr lang="pt-BR" dirty="0" smtClean="0"/>
              <a:t> </a:t>
            </a:r>
            <a:r>
              <a:rPr lang="pt-BR" dirty="0" err="1" smtClean="0"/>
              <a:t>Substances</a:t>
            </a:r>
            <a:r>
              <a:rPr lang="pt-BR" dirty="0" smtClean="0"/>
              <a:t>- restrições de uso de substâncias nocivas)</a:t>
            </a:r>
          </a:p>
          <a:p>
            <a:r>
              <a:rPr lang="pt-BR" dirty="0" smtClean="0"/>
              <a:t>É uma diretiva </a:t>
            </a:r>
            <a:r>
              <a:rPr lang="pt-BR" dirty="0" err="1" smtClean="0"/>
              <a:t>européia</a:t>
            </a:r>
            <a:r>
              <a:rPr lang="pt-BR" dirty="0" smtClean="0"/>
              <a:t> onde se prevê a restrição do uso de certas substâncias perigosas, dentre elas podemos citar o cromo </a:t>
            </a:r>
            <a:r>
              <a:rPr lang="pt-BR" dirty="0" err="1" smtClean="0"/>
              <a:t>hexavalente</a:t>
            </a:r>
            <a:r>
              <a:rPr lang="pt-BR" dirty="0" smtClean="0"/>
              <a:t>, o cádmio, o mercúrio e o chumbo. Em 1 de julho de 2006 entrou em vigor, obrigando as indústrias a adequarem seus produtos e processos para atender a todos seus requisitos, dentre eles está a eliminação do chumbo, ao qual chamamos de produtos e/ou processos </a:t>
            </a:r>
            <a:r>
              <a:rPr lang="pt-BR" b="1" dirty="0" smtClean="0"/>
              <a:t>Lead</a:t>
            </a:r>
            <a:r>
              <a:rPr lang="pt-BR" dirty="0" smtClean="0"/>
              <a:t> </a:t>
            </a:r>
            <a:r>
              <a:rPr lang="pt-BR" b="1" dirty="0" err="1" smtClean="0"/>
              <a:t>Free</a:t>
            </a:r>
            <a:r>
              <a:rPr lang="pt-BR" dirty="0" smtClean="0"/>
              <a:t>(Sem chumbo).</a:t>
            </a:r>
            <a:endParaRPr lang="pt-BR" dirty="0"/>
          </a:p>
        </p:txBody>
      </p:sp>
    </p:spTree>
    <p:extLst>
      <p:ext uri="{BB962C8B-B14F-4D97-AF65-F5344CB8AC3E}">
        <p14:creationId xmlns:p14="http://schemas.microsoft.com/office/powerpoint/2010/main" val="33181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Manutenção da solda</a:t>
            </a:r>
            <a:endParaRPr lang="pt-BR" b="1" dirty="0"/>
          </a:p>
        </p:txBody>
      </p:sp>
      <p:sp>
        <p:nvSpPr>
          <p:cNvPr id="3" name="Espaço Reservado para Conteúdo 2"/>
          <p:cNvSpPr>
            <a:spLocks noGrp="1"/>
          </p:cNvSpPr>
          <p:nvPr>
            <p:ph idx="1"/>
          </p:nvPr>
        </p:nvSpPr>
        <p:spPr/>
        <p:txBody>
          <a:bodyPr/>
          <a:lstStyle/>
          <a:p>
            <a:r>
              <a:rPr lang="pt-BR" dirty="0" smtClean="0"/>
              <a:t>Na indústria eletroeletrônica o chumbo é encontrado nas ligas de solda que atualmente possuem 63% de estanho e 37% de chumbo(WASSINK, R.J.K. 1989). No Japão esta nova tecnologia já vem sendo utilizada desde 2004(MORIYA,	 J.2006).</a:t>
            </a:r>
          </a:p>
          <a:p>
            <a:r>
              <a:rPr lang="pt-BR" dirty="0" smtClean="0"/>
              <a:t>Existem basicamente 4 processos de soldagem:</a:t>
            </a:r>
            <a:endParaRPr lang="pt-BR" dirty="0"/>
          </a:p>
        </p:txBody>
      </p:sp>
    </p:spTree>
    <p:extLst>
      <p:ext uri="{BB962C8B-B14F-4D97-AF65-F5344CB8AC3E}">
        <p14:creationId xmlns:p14="http://schemas.microsoft.com/office/powerpoint/2010/main" val="69514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179512" y="332656"/>
            <a:ext cx="8507288" cy="5793507"/>
          </a:xfrm>
        </p:spPr>
        <p:txBody>
          <a:bodyPr>
            <a:normAutofit/>
          </a:bodyPr>
          <a:lstStyle/>
          <a:p>
            <a:r>
              <a:rPr lang="pt-BR" b="1" dirty="0" smtClean="0"/>
              <a:t>Soldagem por onda- </a:t>
            </a:r>
            <a:r>
              <a:rPr lang="pt-BR" dirty="0" smtClean="0"/>
              <a:t>onde são utilizadas máquinas automáticas de solda compostas basicamente de tanques de solda, bocais de contato e esteiras carregadoras de placas. A placa é transportada até o local de solda onde a parte inferior da mesma é imersa na solda derretida soldando os terminais de todos os componentes ao mesmo tempo;</a:t>
            </a:r>
          </a:p>
          <a:p>
            <a:endParaRPr lang="pt-BR" dirty="0"/>
          </a:p>
          <a:p>
            <a:endParaRPr lang="pt-BR"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8599" y="3988546"/>
            <a:ext cx="2088232" cy="2777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541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116632"/>
            <a:ext cx="8363272" cy="6624736"/>
          </a:xfrm>
        </p:spPr>
        <p:txBody>
          <a:bodyPr>
            <a:normAutofit fontScale="70000" lnSpcReduction="20000"/>
          </a:bodyPr>
          <a:lstStyle/>
          <a:p>
            <a:endParaRPr lang="pt-BR" b="1" dirty="0" smtClean="0"/>
          </a:p>
          <a:p>
            <a:r>
              <a:rPr lang="pt-BR" b="1" dirty="0" smtClean="0"/>
              <a:t>Soldagem seletiva- </a:t>
            </a:r>
            <a:r>
              <a:rPr lang="pt-BR" dirty="0" smtClean="0"/>
              <a:t>também em máquinas automáticas de solda, porém apenas alguns pontos da placa são soldados;</a:t>
            </a:r>
            <a:endParaRPr lang="pt-BR" b="1" dirty="0"/>
          </a:p>
          <a:p>
            <a:pPr marL="0" indent="0">
              <a:buNone/>
            </a:pPr>
            <a:endParaRPr lang="pt-BR" b="1" dirty="0"/>
          </a:p>
          <a:p>
            <a:r>
              <a:rPr lang="pt-BR" b="1" dirty="0" smtClean="0"/>
              <a:t>Soldagem manual- </a:t>
            </a:r>
            <a:r>
              <a:rPr lang="pt-BR" dirty="0" smtClean="0"/>
              <a:t>onde a soldagem é feita manualmente utilizando-se ferro ou estações de solda;</a:t>
            </a:r>
          </a:p>
          <a:p>
            <a:endParaRPr lang="pt-BR" dirty="0" smtClean="0"/>
          </a:p>
          <a:p>
            <a:r>
              <a:rPr lang="pt-BR" b="1" dirty="0" smtClean="0"/>
              <a:t>Soldagem por </a:t>
            </a:r>
            <a:r>
              <a:rPr lang="pt-BR" b="1" dirty="0" err="1" smtClean="0"/>
              <a:t>refusão</a:t>
            </a:r>
            <a:r>
              <a:rPr lang="pt-BR" dirty="0" smtClean="0"/>
              <a:t>(processo de soldagem por radiação ou condução de calor), utilizado para fundir a solda em pasta aplicada em placas montadas com componentes(SMD), através do seu contato com o ar aquecido. Este processo é composto de vários estágios ou zonas de diferentes temperatura, pelos quais a placa montada é submetida. Primeiramente o ar aquecido eleva a temperatura da placa e de seus componentes(pré-aquecimento), ativando o fluxo de solda, posteriormente a solda em pasta aplicada na superfície da placa(e sobre a qual os componentes SMD foram colocados) é refundida. Na zona de maior aquecimento, a solda fundida molha todas as áreas soldáveis (terminais e superfície da placa) e, após resfriamento, forma a junta de solda. Infravermelho e “vapor </a:t>
            </a:r>
            <a:r>
              <a:rPr lang="pt-BR" dirty="0" err="1" smtClean="0"/>
              <a:t>phase</a:t>
            </a:r>
            <a:r>
              <a:rPr lang="pt-BR" dirty="0" smtClean="0"/>
              <a:t>” são as tecnologias mais utilizadas para este tipo de soldagem.</a:t>
            </a:r>
            <a:endParaRPr lang="pt-BR" dirty="0"/>
          </a:p>
        </p:txBody>
      </p:sp>
    </p:spTree>
    <p:extLst>
      <p:ext uri="{BB962C8B-B14F-4D97-AF65-F5344CB8AC3E}">
        <p14:creationId xmlns:p14="http://schemas.microsoft.com/office/powerpoint/2010/main" val="252417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23528" y="116632"/>
            <a:ext cx="8363272" cy="6009531"/>
          </a:xfrm>
        </p:spPr>
        <p:txBody>
          <a:bodyPr/>
          <a:lstStyle/>
          <a:p>
            <a:r>
              <a:rPr lang="pt-BR" dirty="0" smtClean="0"/>
              <a:t>Na soldagem por </a:t>
            </a:r>
            <a:r>
              <a:rPr lang="pt-BR" dirty="0" err="1" smtClean="0"/>
              <a:t>refusão</a:t>
            </a:r>
            <a:r>
              <a:rPr lang="pt-BR" dirty="0" smtClean="0"/>
              <a:t> a placa SMD depois de aplicada a solda em pasta que será refundida após passar por um forno de </a:t>
            </a:r>
            <a:r>
              <a:rPr lang="pt-BR" dirty="0" err="1" smtClean="0"/>
              <a:t>refusão</a:t>
            </a:r>
            <a:r>
              <a:rPr lang="pt-BR" dirty="0" smtClean="0"/>
              <a:t> de solda.</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844824"/>
            <a:ext cx="4924425" cy="415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8399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err="1" smtClean="0"/>
              <a:t>Trilha,Ilha</a:t>
            </a:r>
            <a:r>
              <a:rPr lang="pt-BR" b="1" dirty="0" smtClean="0"/>
              <a:t>(</a:t>
            </a:r>
            <a:r>
              <a:rPr lang="pt-BR" b="1" dirty="0" err="1" smtClean="0"/>
              <a:t>Pads</a:t>
            </a:r>
            <a:r>
              <a:rPr lang="pt-BR" b="1" dirty="0" smtClean="0"/>
              <a:t>)</a:t>
            </a:r>
            <a:endParaRPr lang="pt-BR" b="1" dirty="0"/>
          </a:p>
        </p:txBody>
      </p:sp>
      <p:sp>
        <p:nvSpPr>
          <p:cNvPr id="3" name="Espaço Reservado para Conteúdo 2"/>
          <p:cNvSpPr>
            <a:spLocks noGrp="1"/>
          </p:cNvSpPr>
          <p:nvPr>
            <p:ph idx="1"/>
          </p:nvPr>
        </p:nvSpPr>
        <p:spPr/>
        <p:txBody>
          <a:bodyPr>
            <a:normAutofit lnSpcReduction="10000"/>
          </a:bodyPr>
          <a:lstStyle/>
          <a:p>
            <a:r>
              <a:rPr lang="pt-BR" b="1" dirty="0" smtClean="0"/>
              <a:t>Traçado condutor- </a:t>
            </a:r>
            <a:r>
              <a:rPr lang="pt-BR" dirty="0" smtClean="0"/>
              <a:t>são as ligações elétricas entre os componentes numa placa de circuito impresso(PCI), chamado de trilha.</a:t>
            </a:r>
          </a:p>
          <a:p>
            <a:r>
              <a:rPr lang="pt-BR" b="1" dirty="0" smtClean="0"/>
              <a:t>Ilha de soldagem- </a:t>
            </a:r>
            <a:r>
              <a:rPr lang="pt-BR" dirty="0" smtClean="0"/>
              <a:t>O local onde o terminal do componente é soldado na PCI. (ilha=PAD).</a:t>
            </a:r>
          </a:p>
          <a:p>
            <a:r>
              <a:rPr lang="pt-BR" dirty="0" smtClean="0"/>
              <a:t>As ilhas podem ser de dois tipos: convencionais(componentes com terminais) e de superfície(utilizadas em SMD e em contatos de bordas=conectores de borda).</a:t>
            </a:r>
            <a:endParaRPr lang="pt-BR" dirty="0"/>
          </a:p>
        </p:txBody>
      </p:sp>
    </p:spTree>
    <p:extLst>
      <p:ext uri="{BB962C8B-B14F-4D97-AF65-F5344CB8AC3E}">
        <p14:creationId xmlns:p14="http://schemas.microsoft.com/office/powerpoint/2010/main" val="4170239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3985" y="3789040"/>
            <a:ext cx="5544616" cy="272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476672"/>
            <a:ext cx="5112568" cy="2846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1823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467544" y="260648"/>
            <a:ext cx="8219256" cy="5865515"/>
          </a:xfrm>
        </p:spPr>
        <p:txBody>
          <a:bodyPr/>
          <a:lstStyle/>
          <a:p>
            <a:r>
              <a:rPr lang="pt-BR" dirty="0" smtClean="0"/>
              <a:t>A escolha do diâmetro do furo leva em consideração o diâmetro do terminal a ser inserido(no caso de terminais de secção retangular deve-se considerar a dimensão da diagonal) e se o furo será metalizado ou não(a metalização só é possível em placas do tipo dupla-face).</a:t>
            </a:r>
            <a:endParaRPr lang="pt-B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501008"/>
            <a:ext cx="4400550"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2410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467544" y="188640"/>
            <a:ext cx="8219256" cy="5937523"/>
          </a:xfrm>
        </p:spPr>
        <p:txBody>
          <a:bodyPr/>
          <a:lstStyle/>
          <a:p>
            <a:r>
              <a:rPr lang="pt-BR" dirty="0" smtClean="0"/>
              <a:t>Na prática, recomenda-se que os furos devem ser 0,20 mm maiores do que o diâmetro do terminal do componente. Isto facilita a montagem do componente e a soldagem do terminal.</a:t>
            </a:r>
          </a:p>
          <a:p>
            <a:r>
              <a:rPr lang="pt-BR" dirty="0"/>
              <a:t>F</a:t>
            </a:r>
            <a:r>
              <a:rPr lang="pt-BR" dirty="0" smtClean="0"/>
              <a:t>uros incorretos(metalizados ou não) dificultam o efeito capilar da solda.</a:t>
            </a: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379" y="3789040"/>
            <a:ext cx="6391275" cy="239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27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Solda</a:t>
            </a:r>
            <a:endParaRPr lang="pt-BR" b="1" dirty="0"/>
          </a:p>
        </p:txBody>
      </p:sp>
      <p:sp>
        <p:nvSpPr>
          <p:cNvPr id="3" name="Espaço Reservado para Conteúdo 2"/>
          <p:cNvSpPr>
            <a:spLocks noGrp="1"/>
          </p:cNvSpPr>
          <p:nvPr>
            <p:ph idx="1"/>
          </p:nvPr>
        </p:nvSpPr>
        <p:spPr>
          <a:xfrm>
            <a:off x="395536" y="1340768"/>
            <a:ext cx="8291264" cy="4785395"/>
          </a:xfrm>
        </p:spPr>
        <p:txBody>
          <a:bodyPr>
            <a:normAutofit lnSpcReduction="10000"/>
          </a:bodyPr>
          <a:lstStyle/>
          <a:p>
            <a:r>
              <a:rPr lang="pt-BR" dirty="0" smtClean="0"/>
              <a:t>A pasta de solda é uma mistura de partículas metálicas esféricas de ligas de solda encapsuladas com fundente usadas no processo de solda por </a:t>
            </a:r>
            <a:r>
              <a:rPr lang="pt-BR" dirty="0" err="1" smtClean="0"/>
              <a:t>refusão</a:t>
            </a:r>
            <a:r>
              <a:rPr lang="pt-BR" dirty="0" smtClean="0"/>
              <a:t>.</a:t>
            </a:r>
          </a:p>
          <a:p>
            <a:r>
              <a:rPr lang="pt-BR" dirty="0" smtClean="0"/>
              <a:t>Em produção a pasta de solda envelhece e suas características mudam o que pode gerar defeitos.</a:t>
            </a:r>
          </a:p>
          <a:p>
            <a:r>
              <a:rPr lang="pt-BR" dirty="0" smtClean="0"/>
              <a:t>O processo depende de como se controla a aplicação de solda e o calor e, a variação deste ao longo do tempo de placa para placa.</a:t>
            </a:r>
            <a:endParaRPr lang="pt-BR" dirty="0"/>
          </a:p>
        </p:txBody>
      </p:sp>
    </p:spTree>
    <p:extLst>
      <p:ext uri="{BB962C8B-B14F-4D97-AF65-F5344CB8AC3E}">
        <p14:creationId xmlns:p14="http://schemas.microsoft.com/office/powerpoint/2010/main" val="420260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Contaminantes</a:t>
            </a:r>
            <a:endParaRPr lang="pt-BR" b="1"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1268760"/>
            <a:ext cx="5832648" cy="37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0990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t>Precisão</a:t>
            </a:r>
            <a:endParaRPr lang="pt-BR" b="1" dirty="0"/>
          </a:p>
        </p:txBody>
      </p:sp>
      <p:sp>
        <p:nvSpPr>
          <p:cNvPr id="3" name="Espaço Reservado para Conteúdo 2"/>
          <p:cNvSpPr>
            <a:spLocks noGrp="1"/>
          </p:cNvSpPr>
          <p:nvPr>
            <p:ph idx="1"/>
          </p:nvPr>
        </p:nvSpPr>
        <p:spPr/>
        <p:txBody>
          <a:bodyPr/>
          <a:lstStyle/>
          <a:p>
            <a:r>
              <a:rPr lang="pt-BR" dirty="0" smtClean="0"/>
              <a:t>Pois na solda Lea </a:t>
            </a:r>
            <a:r>
              <a:rPr lang="pt-BR" dirty="0" err="1" smtClean="0"/>
              <a:t>free</a:t>
            </a:r>
            <a:r>
              <a:rPr lang="pt-BR" dirty="0" smtClean="0"/>
              <a:t> não ocorre o efeito conhecido como “auto alinhamento” ou auto </a:t>
            </a:r>
            <a:r>
              <a:rPr lang="pt-BR" smtClean="0"/>
              <a:t>ajuste durante </a:t>
            </a:r>
            <a:r>
              <a:rPr lang="pt-BR" dirty="0" smtClean="0"/>
              <a:t>a </a:t>
            </a:r>
            <a:r>
              <a:rPr lang="pt-BR" dirty="0" err="1" smtClean="0"/>
              <a:t>refusão</a:t>
            </a:r>
            <a:r>
              <a:rPr lang="pt-BR" dirty="0" smtClean="0"/>
              <a:t> da solda, de forma que quando a pasta ou os componentes ficam mal posicionados pode ser o efeito chamado </a:t>
            </a:r>
            <a:r>
              <a:rPr lang="pt-BR" dirty="0" err="1" smtClean="0"/>
              <a:t>tombstone</a:t>
            </a:r>
            <a:r>
              <a:rPr lang="pt-BR" dirty="0" smtClean="0"/>
              <a:t>. </a:t>
            </a: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941168"/>
            <a:ext cx="489585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2217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075240" cy="3154362"/>
          </a:xfrm>
        </p:spPr>
        <p:txBody>
          <a:bodyPr>
            <a:normAutofit fontScale="90000"/>
          </a:bodyPr>
          <a:lstStyle/>
          <a:p>
            <a:r>
              <a:rPr lang="pt-BR" dirty="0" smtClean="0"/>
              <a:t>Limpeza dos terminais antes da solda</a:t>
            </a:r>
            <a:br>
              <a:rPr lang="pt-BR" dirty="0" smtClean="0"/>
            </a:br>
            <a:r>
              <a:rPr lang="pt-BR" dirty="0"/>
              <a:t/>
            </a:r>
            <a:br>
              <a:rPr lang="pt-BR" dirty="0"/>
            </a:br>
            <a:r>
              <a:rPr lang="pt-BR" dirty="0" smtClean="0"/>
              <a:t/>
            </a:r>
            <a:br>
              <a:rPr lang="pt-BR" dirty="0" smtClean="0"/>
            </a:br>
            <a:r>
              <a:rPr lang="pt-BR" dirty="0" smtClean="0"/>
              <a:t>  </a:t>
            </a:r>
            <a:r>
              <a:rPr lang="pt-BR" dirty="0" err="1" smtClean="0"/>
              <a:t>Solda</a:t>
            </a:r>
            <a:r>
              <a:rPr lang="pt-BR" dirty="0" smtClean="0"/>
              <a:t> Fria</a:t>
            </a:r>
            <a:endParaRPr lang="pt-BR"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7200800" cy="1351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808" y="3429000"/>
            <a:ext cx="4824536" cy="2970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4746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251520" y="116632"/>
            <a:ext cx="8435280" cy="6009531"/>
          </a:xfrm>
        </p:spPr>
        <p:txBody>
          <a:bodyPr>
            <a:normAutofit/>
          </a:bodyPr>
          <a:lstStyle/>
          <a:p>
            <a:r>
              <a:rPr lang="pt-BR" sz="2000" dirty="0" smtClean="0"/>
              <a:t>SMT(</a:t>
            </a:r>
            <a:r>
              <a:rPr lang="pt-BR" sz="2000" dirty="0" err="1" smtClean="0"/>
              <a:t>Surface</a:t>
            </a:r>
            <a:r>
              <a:rPr lang="pt-BR" sz="2000" dirty="0" smtClean="0"/>
              <a:t> </a:t>
            </a:r>
            <a:r>
              <a:rPr lang="pt-BR" sz="2000" dirty="0" err="1" smtClean="0"/>
              <a:t>Mounting</a:t>
            </a:r>
            <a:r>
              <a:rPr lang="pt-BR" sz="2000" dirty="0" smtClean="0"/>
              <a:t> Technology- montagem que utiliza componentes SMD(</a:t>
            </a:r>
            <a:r>
              <a:rPr lang="pt-BR" sz="2000" dirty="0" err="1" smtClean="0"/>
              <a:t>Surface</a:t>
            </a:r>
            <a:r>
              <a:rPr lang="pt-BR" sz="2000" dirty="0" smtClean="0"/>
              <a:t> </a:t>
            </a:r>
            <a:r>
              <a:rPr lang="pt-BR" sz="2000" dirty="0" err="1" smtClean="0"/>
              <a:t>Mounting</a:t>
            </a:r>
            <a:r>
              <a:rPr lang="pt-BR" sz="2000" dirty="0" smtClean="0"/>
              <a:t> </a:t>
            </a:r>
            <a:r>
              <a:rPr lang="pt-BR" sz="2000" dirty="0" err="1" smtClean="0"/>
              <a:t>Device</a:t>
            </a:r>
            <a:r>
              <a:rPr lang="pt-BR" sz="2000" dirty="0" smtClean="0"/>
              <a:t>)) é uma tecnologia de montagem de componentes eletrônicos em placas de circuito impresso, em que os componentes são fixados na superfície da placa, sem haver necessidade de perfuração da mesma</a:t>
            </a:r>
            <a:r>
              <a:rPr lang="pt-BR" sz="2400" dirty="0" smtClean="0"/>
              <a:t>.</a:t>
            </a:r>
          </a:p>
          <a:p>
            <a:pPr marL="0" indent="0">
              <a:buNone/>
            </a:pPr>
            <a:endParaRPr lang="pt-BR" sz="2400" dirty="0" smtClean="0"/>
          </a:p>
          <a:p>
            <a:r>
              <a:rPr lang="pt-BR" sz="2000" dirty="0" smtClean="0"/>
              <a:t>BGA(tipo de encapsulamento utilizado em circuitos integrados- a conexão é feita por pequenos pontos de solda na sua parte inferior, que estão em contato direto com o chip de silício, dispensando pinos externos)- é uma tecnologia de montagem de componentes eletrônicos em placas de circuito impresso, em que os componentes são fixados na superfície da placa, utilizando uma matriz de bolhas de solda aquecida em um forno de </a:t>
            </a:r>
            <a:r>
              <a:rPr lang="pt-BR" sz="2000" dirty="0" err="1" smtClean="0"/>
              <a:t>refusão</a:t>
            </a:r>
            <a:r>
              <a:rPr lang="pt-BR" sz="2000" dirty="0" smtClean="0"/>
              <a:t>.</a:t>
            </a:r>
            <a:endParaRPr lang="pt-BR"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365104"/>
            <a:ext cx="1914525"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961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6632"/>
            <a:ext cx="3627732"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5195553"/>
            <a:ext cx="5372100"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8015" y="260649"/>
            <a:ext cx="3539602"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9379" y="3810651"/>
            <a:ext cx="1302821" cy="1315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6651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Estação de Retrabalho</a:t>
            </a:r>
            <a:endParaRPr lang="pt-BR" dirty="0"/>
          </a:p>
        </p:txBody>
      </p:sp>
      <p:pic>
        <p:nvPicPr>
          <p:cNvPr id="102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3857571"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221088"/>
            <a:ext cx="1427609" cy="2197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5063140"/>
            <a:ext cx="1857375"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9952" y="1478868"/>
            <a:ext cx="302895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837481"/>
            <a:ext cx="270510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843100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811</Words>
  <Application>Microsoft Office PowerPoint</Application>
  <PresentationFormat>Apresentação na tela (4:3)</PresentationFormat>
  <Paragraphs>43</Paragraphs>
  <Slides>17</Slides>
  <Notes>0</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Tema do Office</vt:lpstr>
      <vt:lpstr>EEME- 8</vt:lpstr>
      <vt:lpstr>Conhecimentos de placas para se fazer a Manutenção</vt:lpstr>
      <vt:lpstr>Manutenção da solda</vt:lpstr>
      <vt:lpstr>    </vt:lpstr>
      <vt:lpstr>    </vt:lpstr>
      <vt:lpstr>     </vt:lpstr>
      <vt:lpstr>Trilha,Ilha(Pads)</vt:lpstr>
      <vt:lpstr>   </vt:lpstr>
      <vt:lpstr>    </vt:lpstr>
      <vt:lpstr>    </vt:lpstr>
      <vt:lpstr>Solda</vt:lpstr>
      <vt:lpstr>Contaminantes</vt:lpstr>
      <vt:lpstr>Precisão</vt:lpstr>
      <vt:lpstr>Limpeza dos terminais antes da solda     Solda Fria</vt:lpstr>
      <vt:lpstr>    </vt:lpstr>
      <vt:lpstr>    </vt:lpstr>
      <vt:lpstr>Estação de Retrabalho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EEME</dc:title>
  <dc:creator>AECIO</dc:creator>
  <cp:lastModifiedBy>AECIO</cp:lastModifiedBy>
  <cp:revision>28</cp:revision>
  <dcterms:created xsi:type="dcterms:W3CDTF">2020-07-02T17:03:28Z</dcterms:created>
  <dcterms:modified xsi:type="dcterms:W3CDTF">2020-07-05T19:15:09Z</dcterms:modified>
</cp:coreProperties>
</file>